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57" r:id="rId3"/>
    <p:sldId id="258" r:id="rId4"/>
    <p:sldId id="259" r:id="rId5"/>
    <p:sldId id="261" r:id="rId6"/>
    <p:sldId id="260" r:id="rId7"/>
    <p:sldId id="264" r:id="rId8"/>
    <p:sldId id="262" r:id="rId9"/>
    <p:sldId id="263" r:id="rId10"/>
    <p:sldId id="265" r:id="rId11"/>
    <p:sldId id="266" r:id="rId12"/>
    <p:sldId id="267" r:id="rId13"/>
    <p:sldId id="268" r:id="rId14"/>
    <p:sldId id="269" r:id="rId15"/>
    <p:sldId id="270"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6B6CDC-679B-4EFE-9F59-32BDF6E21F7B}" type="datetimeFigureOut">
              <a:rPr lang="en-US" smtClean="0"/>
              <a:t>2/21/2012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99A9C3-C68E-4E73-9837-066B5F9B413D}"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B62C85-C906-4A4F-AC29-D7F08F8229EC}" type="datetimeFigureOut">
              <a:rPr lang="en-US" smtClean="0"/>
              <a:t>2/21/2012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4394C-B94B-44EB-9693-CFDAC23ED60A}"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B62C85-C906-4A4F-AC29-D7F08F8229EC}" type="datetimeFigureOut">
              <a:rPr lang="en-US" smtClean="0"/>
              <a:t>2/21/2012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4394C-B94B-44EB-9693-CFDAC23ED60A}"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B62C85-C906-4A4F-AC29-D7F08F8229EC}" type="datetimeFigureOut">
              <a:rPr lang="en-US" smtClean="0"/>
              <a:t>2/21/2012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4394C-B94B-44EB-9693-CFDAC23ED60A}"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B62C85-C906-4A4F-AC29-D7F08F8229EC}" type="datetimeFigureOut">
              <a:rPr lang="en-US" smtClean="0"/>
              <a:t>2/21/2012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4394C-B94B-44EB-9693-CFDAC23ED60A}"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B62C85-C906-4A4F-AC29-D7F08F8229EC}" type="datetimeFigureOut">
              <a:rPr lang="en-US" smtClean="0"/>
              <a:t>2/21/2012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8B4394C-B94B-44EB-9693-CFDAC23ED60A}"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FB62C85-C906-4A4F-AC29-D7F08F8229EC}" type="datetimeFigureOut">
              <a:rPr lang="en-US" smtClean="0"/>
              <a:t>2/21/2012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4394C-B94B-44EB-9693-CFDAC23ED60A}"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B62C85-C906-4A4F-AC29-D7F08F8229EC}" type="datetimeFigureOut">
              <a:rPr lang="en-US" smtClean="0"/>
              <a:t>2/21/2012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8B4394C-B94B-44EB-9693-CFDAC23ED60A}"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B62C85-C906-4A4F-AC29-D7F08F8229EC}" type="datetimeFigureOut">
              <a:rPr lang="en-US" smtClean="0"/>
              <a:t>2/21/2012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8B4394C-B94B-44EB-9693-CFDAC23ED60A}"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B62C85-C906-4A4F-AC29-D7F08F8229EC}" type="datetimeFigureOut">
              <a:rPr lang="en-US" smtClean="0"/>
              <a:t>2/21/2012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8B4394C-B94B-44EB-9693-CFDAC23ED60A}"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B62C85-C906-4A4F-AC29-D7F08F8229EC}" type="datetimeFigureOut">
              <a:rPr lang="en-US" smtClean="0"/>
              <a:t>2/21/2012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4394C-B94B-44EB-9693-CFDAC23ED60A}"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B62C85-C906-4A4F-AC29-D7F08F8229EC}" type="datetimeFigureOut">
              <a:rPr lang="en-US" smtClean="0"/>
              <a:t>2/21/2012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8B4394C-B94B-44EB-9693-CFDAC23ED60A}"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FB62C85-C906-4A4F-AC29-D7F08F8229EC}" type="datetimeFigureOut">
              <a:rPr lang="en-US" smtClean="0"/>
              <a:t>2/21/2012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B4394C-B94B-44EB-9693-CFDAC23ED60A}"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hyperlink" Target="http://www.youtube.com/watch?NR=1&amp;feature=endscreen&amp;v=Ku0gCFI0V9Q" TargetMode="Externa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youtube.com/watch?v=40fwJq0x2ro&amp;feature=fvsr"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nationalsafehavenalliance.org/" TargetMode="Externa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5000" r="-5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8800" dirty="0" smtClean="0">
                <a:latin typeface="AR JULIAN" pitchFamily="2" charset="0"/>
              </a:rPr>
              <a:t>ADOPTION</a:t>
            </a:r>
            <a:endParaRPr lang="en-US" sz="8800" dirty="0">
              <a:latin typeface="AR JULIAN" pitchFamily="2" charset="0"/>
            </a:endParaRPr>
          </a:p>
        </p:txBody>
      </p:sp>
      <p:sp>
        <p:nvSpPr>
          <p:cNvPr id="3" name="Subtitle 2"/>
          <p:cNvSpPr>
            <a:spLocks noGrp="1"/>
          </p:cNvSpPr>
          <p:nvPr>
            <p:ph type="subTitle" idx="1"/>
          </p:nvPr>
        </p:nvSpPr>
        <p:spPr/>
        <p:txBody>
          <a:bodyPr/>
          <a:lstStyle/>
          <a:p>
            <a:endParaRPr lang="en-US" dirty="0" smtClean="0">
              <a:solidFill>
                <a:schemeClr val="tx1"/>
              </a:solidFill>
              <a:latin typeface="AR CENA" pitchFamily="2" charset="0"/>
            </a:endParaRPr>
          </a:p>
          <a:p>
            <a:endParaRPr lang="en-US" dirty="0">
              <a:solidFill>
                <a:schemeClr val="tx1"/>
              </a:solidFill>
              <a:latin typeface="AR CENA" pitchFamily="2" charset="0"/>
            </a:endParaRPr>
          </a:p>
          <a:p>
            <a:r>
              <a:rPr lang="en-US" dirty="0" smtClean="0">
                <a:solidFill>
                  <a:schemeClr val="tx1"/>
                </a:solidFill>
                <a:latin typeface="AR CENA" pitchFamily="2" charset="0"/>
              </a:rPr>
              <a:t>By: Jessica </a:t>
            </a:r>
            <a:r>
              <a:rPr lang="en-US" dirty="0" smtClean="0">
                <a:solidFill>
                  <a:schemeClr val="tx1"/>
                </a:solidFill>
                <a:latin typeface="AR CENA" pitchFamily="2" charset="0"/>
              </a:rPr>
              <a:t>Forgety</a:t>
            </a:r>
            <a:endParaRPr lang="en-US" dirty="0">
              <a:solidFill>
                <a:schemeClr val="tx1"/>
              </a:solidFill>
              <a:latin typeface="AR CENA" pitchFamily="2" charset="0"/>
            </a:endParaRPr>
          </a:p>
        </p:txBody>
      </p:sp>
      <p:sp>
        <p:nvSpPr>
          <p:cNvPr id="4" name="TextBox 3"/>
          <p:cNvSpPr txBox="1"/>
          <p:nvPr/>
        </p:nvSpPr>
        <p:spPr>
          <a:xfrm>
            <a:off x="2667000" y="3962400"/>
            <a:ext cx="4648200" cy="523220"/>
          </a:xfrm>
          <a:prstGeom prst="rect">
            <a:avLst/>
          </a:prstGeom>
          <a:noFill/>
        </p:spPr>
        <p:txBody>
          <a:bodyPr wrap="square" rtlCol="0">
            <a:spAutoFit/>
          </a:bodyPr>
          <a:lstStyle/>
          <a:p>
            <a:r>
              <a:rPr lang="en-US" sz="2800" dirty="0" smtClean="0">
                <a:latin typeface="AR JULIAN" pitchFamily="2" charset="0"/>
                <a:cs typeface="Aparajita" pitchFamily="34" charset="0"/>
              </a:rPr>
              <a:t>(Girls, Grab a Tissue…)</a:t>
            </a:r>
            <a:endParaRPr lang="en-US" sz="2800" dirty="0">
              <a:latin typeface="AR JULIAN" pitchFamily="2" charset="0"/>
              <a:cs typeface="Aparajit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7000" b="-2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609600"/>
            <a:ext cx="8229600" cy="6019800"/>
          </a:xfrm>
        </p:spPr>
        <p:txBody>
          <a:bodyPr>
            <a:normAutofit fontScale="92500" lnSpcReduction="10000"/>
          </a:bodyPr>
          <a:lstStyle/>
          <a:p>
            <a:pPr>
              <a:buNone/>
            </a:pPr>
            <a:endParaRPr lang="en-US" dirty="0" smtClean="0"/>
          </a:p>
          <a:p>
            <a:pPr>
              <a:buNone/>
            </a:pPr>
            <a:endParaRPr lang="en-US" dirty="0"/>
          </a:p>
          <a:p>
            <a:pPr>
              <a:buNone/>
            </a:pPr>
            <a:r>
              <a:rPr lang="en-US" sz="4400" dirty="0" smtClean="0">
                <a:solidFill>
                  <a:schemeClr val="bg1"/>
                </a:solidFill>
              </a:rPr>
              <a:t>These scenarios and clues may be signals that a child is being abused.  Again, CPS will investigate if the referral fits the criteria to do so, it is </a:t>
            </a:r>
            <a:r>
              <a:rPr lang="en-US" sz="4400" b="1" dirty="0" smtClean="0">
                <a:solidFill>
                  <a:schemeClr val="bg1"/>
                </a:solidFill>
              </a:rPr>
              <a:t>your responsibility to make that referral if you believe a child is being abused</a:t>
            </a:r>
            <a:r>
              <a:rPr lang="en-US" sz="4400" dirty="0" smtClean="0">
                <a:solidFill>
                  <a:schemeClr val="bg1"/>
                </a:solidFill>
              </a:rPr>
              <a:t>.  </a:t>
            </a:r>
            <a:r>
              <a:rPr lang="en-US" sz="4400" b="1" dirty="0" smtClean="0">
                <a:solidFill>
                  <a:schemeClr val="bg1"/>
                </a:solidFill>
              </a:rPr>
              <a:t>You are mandated to do so by law!</a:t>
            </a:r>
          </a:p>
          <a:p>
            <a:pPr>
              <a:buNone/>
            </a:pPr>
            <a:endParaRPr lang="en-US" sz="2800" dirty="0"/>
          </a:p>
        </p:txBody>
      </p:sp>
      <p:sp>
        <p:nvSpPr>
          <p:cNvPr id="4" name="Rectangle 3"/>
          <p:cNvSpPr/>
          <p:nvPr/>
        </p:nvSpPr>
        <p:spPr>
          <a:xfrm>
            <a:off x="533400" y="0"/>
            <a:ext cx="8031687" cy="914400"/>
          </a:xfrm>
          <a:prstGeom prst="rect">
            <a:avLst/>
          </a:prstGeom>
          <a:noFill/>
        </p:spPr>
        <p:txBody>
          <a:bodyPr wrap="square" lIns="91440" tIns="45720" rIns="91440" bIns="45720">
            <a:spAutoFit/>
          </a:bodyPr>
          <a:lstStyle/>
          <a:p>
            <a:pPr algn="ctr"/>
            <a:r>
              <a:rPr lang="en-US" sz="5400" b="1" cap="none" spc="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Pr>
              <a:t>What does abuse look like?</a:t>
            </a:r>
            <a:endParaRPr lang="en-US" sz="5400" b="1" cap="none" spc="0"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5000"/>
            <a:lum/>
          </a:blip>
          <a:srcRect/>
          <a:stretch>
            <a:fillRect l="-11000" r="-1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Child</a:t>
            </a:r>
            <a:endParaRPr lang="en-US" dirty="0"/>
          </a:p>
        </p:txBody>
      </p:sp>
      <p:sp>
        <p:nvSpPr>
          <p:cNvPr id="3" name="Content Placeholder 2"/>
          <p:cNvSpPr>
            <a:spLocks noGrp="1"/>
          </p:cNvSpPr>
          <p:nvPr>
            <p:ph idx="1"/>
          </p:nvPr>
        </p:nvSpPr>
        <p:spPr/>
        <p:txBody>
          <a:bodyPr>
            <a:normAutofit fontScale="70000" lnSpcReduction="20000"/>
          </a:bodyPr>
          <a:lstStyle/>
          <a:p>
            <a:pPr>
              <a:buNone/>
            </a:pPr>
            <a:endParaRPr lang="en-US" b="1" dirty="0" smtClean="0"/>
          </a:p>
          <a:p>
            <a:r>
              <a:rPr lang="en-US" dirty="0" smtClean="0"/>
              <a:t>Shows sudden changes in behavior or school performance</a:t>
            </a:r>
          </a:p>
          <a:p>
            <a:r>
              <a:rPr lang="en-US" dirty="0" smtClean="0"/>
              <a:t>Has not received help for physical or medical problems brought to the parents' attention</a:t>
            </a:r>
          </a:p>
          <a:p>
            <a:r>
              <a:rPr lang="en-US" dirty="0" smtClean="0"/>
              <a:t>Has learning problems (or difficulty concentrating) that cannot be attributed to specific physical or psychological causes</a:t>
            </a:r>
          </a:p>
          <a:p>
            <a:r>
              <a:rPr lang="en-US" dirty="0" smtClean="0"/>
              <a:t>Is always watchful, as though preparing for something bad to happen</a:t>
            </a:r>
          </a:p>
          <a:p>
            <a:r>
              <a:rPr lang="en-US" dirty="0" smtClean="0"/>
              <a:t>Lacks adult supervision</a:t>
            </a:r>
          </a:p>
          <a:p>
            <a:r>
              <a:rPr lang="en-US" dirty="0" smtClean="0"/>
              <a:t>Is overly compliant, passive, or withdrawn</a:t>
            </a:r>
          </a:p>
          <a:p>
            <a:r>
              <a:rPr lang="en-US" dirty="0" smtClean="0"/>
              <a:t>Comes to school or other activities early, stays late, and does not want to go home</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7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Parent</a:t>
            </a:r>
            <a:endParaRPr lang="en-US" dirty="0"/>
          </a:p>
        </p:txBody>
      </p:sp>
      <p:sp>
        <p:nvSpPr>
          <p:cNvPr id="3" name="Content Placeholder 2"/>
          <p:cNvSpPr>
            <a:spLocks noGrp="1"/>
          </p:cNvSpPr>
          <p:nvPr>
            <p:ph idx="1"/>
          </p:nvPr>
        </p:nvSpPr>
        <p:spPr/>
        <p:txBody>
          <a:bodyPr>
            <a:normAutofit fontScale="85000" lnSpcReduction="20000"/>
          </a:bodyPr>
          <a:lstStyle/>
          <a:p>
            <a:r>
              <a:rPr lang="en-US" dirty="0"/>
              <a:t>Shows little concern for the child</a:t>
            </a:r>
          </a:p>
          <a:p>
            <a:r>
              <a:rPr lang="en-US" dirty="0"/>
              <a:t>Denies the existence of—or blames the child for—the child's problems in school or at home</a:t>
            </a:r>
          </a:p>
          <a:p>
            <a:r>
              <a:rPr lang="en-US" dirty="0"/>
              <a:t>Asks teachers or other caregivers to use harsh physical discipline if the child misbehaves</a:t>
            </a:r>
          </a:p>
          <a:p>
            <a:r>
              <a:rPr lang="en-US" dirty="0"/>
              <a:t>Sees the child as entirely bad, worthless, or burdensome</a:t>
            </a:r>
          </a:p>
          <a:p>
            <a:r>
              <a:rPr lang="en-US" dirty="0"/>
              <a:t>Demands a level of physical or academic performance the child cannot achieve</a:t>
            </a:r>
          </a:p>
          <a:p>
            <a:r>
              <a:rPr lang="en-US" dirty="0"/>
              <a:t>Looks primarily to the child for care, attention, and satisfaction of emotional needs</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4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t>The Parent and The Child</a:t>
            </a:r>
            <a:endParaRPr lang="en-US" sz="4800" dirty="0"/>
          </a:p>
        </p:txBody>
      </p:sp>
      <p:sp>
        <p:nvSpPr>
          <p:cNvPr id="3" name="Content Placeholder 2"/>
          <p:cNvSpPr>
            <a:spLocks noGrp="1"/>
          </p:cNvSpPr>
          <p:nvPr>
            <p:ph idx="1"/>
          </p:nvPr>
        </p:nvSpPr>
        <p:spPr/>
        <p:txBody>
          <a:bodyPr/>
          <a:lstStyle/>
          <a:p>
            <a:r>
              <a:rPr lang="en-US" sz="4000" dirty="0"/>
              <a:t>Rarely touch or look at each other</a:t>
            </a:r>
          </a:p>
          <a:p>
            <a:r>
              <a:rPr lang="en-US" sz="4000" dirty="0"/>
              <a:t>Consider their relationship entirely negative</a:t>
            </a:r>
          </a:p>
          <a:p>
            <a:r>
              <a:rPr lang="en-US" sz="4000" dirty="0"/>
              <a:t>State that they do not like each other</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75000"/>
              </a:schemeClr>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effectLst/>
      </p:bgPr>
    </p:bg>
    <p:spTree>
      <p:nvGrpSpPr>
        <p:cNvPr id="1" name=""/>
        <p:cNvGrpSpPr/>
        <p:nvPr/>
      </p:nvGrpSpPr>
      <p:grpSpPr>
        <a:xfrm>
          <a:off x="0" y="0"/>
          <a:ext cx="0" cy="0"/>
          <a:chOff x="0" y="0"/>
          <a:chExt cx="0" cy="0"/>
        </a:xfrm>
      </p:grpSpPr>
      <p:pic>
        <p:nvPicPr>
          <p:cNvPr id="10" name="Picture 9" descr="Big-Famz.jpg"/>
          <p:cNvPicPr>
            <a:picLocks noChangeAspect="1"/>
          </p:cNvPicPr>
          <p:nvPr/>
        </p:nvPicPr>
        <p:blipFill>
          <a:blip r:embed="rId2" cstate="print"/>
          <a:stretch>
            <a:fillRect/>
          </a:stretch>
        </p:blipFill>
        <p:spPr>
          <a:xfrm>
            <a:off x="2819400" y="4343400"/>
            <a:ext cx="2744091" cy="1830288"/>
          </a:xfrm>
          <a:prstGeom prst="rect">
            <a:avLst/>
          </a:prstGeom>
        </p:spPr>
      </p:pic>
      <p:sp>
        <p:nvSpPr>
          <p:cNvPr id="4" name="Rectangle 3"/>
          <p:cNvSpPr/>
          <p:nvPr/>
        </p:nvSpPr>
        <p:spPr>
          <a:xfrm>
            <a:off x="228600" y="381000"/>
            <a:ext cx="8534400" cy="1754326"/>
          </a:xfrm>
          <a:prstGeom prst="rect">
            <a:avLst/>
          </a:prstGeom>
          <a:noFill/>
        </p:spPr>
        <p:txBody>
          <a:bodyPr wrap="square" lIns="91440" tIns="45720" rIns="91440" bIns="45720">
            <a:prstTxWarp prst="textDeflateBottom">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ARE THERE EVER ANY HAPPILY EVER AFTERS?</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Rectangle 5"/>
          <p:cNvSpPr/>
          <p:nvPr/>
        </p:nvSpPr>
        <p:spPr>
          <a:xfrm>
            <a:off x="2667000" y="5791200"/>
            <a:ext cx="3683444" cy="923330"/>
          </a:xfrm>
          <a:prstGeom prst="rect">
            <a:avLst/>
          </a:prstGeom>
          <a:noFill/>
        </p:spPr>
        <p:txBody>
          <a:bodyPr wrap="none" lIns="91440" tIns="45720" rIns="91440" bIns="45720">
            <a:prstTxWarp prst="textArchDown">
              <a:avLst/>
            </a:prstTxWarp>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5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OF COURSE!</a:t>
            </a:r>
            <a:endParaRPr lang="en-U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7" name="Picture 6" descr="9b0c9f21-13d7-4ba7-9a42-178843fe8969.jpg"/>
          <p:cNvPicPr>
            <a:picLocks noChangeAspect="1"/>
          </p:cNvPicPr>
          <p:nvPr/>
        </p:nvPicPr>
        <p:blipFill>
          <a:blip r:embed="rId3" cstate="print"/>
          <a:stretch>
            <a:fillRect/>
          </a:stretch>
        </p:blipFill>
        <p:spPr>
          <a:xfrm>
            <a:off x="228600" y="3048000"/>
            <a:ext cx="2590800" cy="3454400"/>
          </a:xfrm>
          <a:prstGeom prst="ellipse">
            <a:avLst/>
          </a:prstGeom>
          <a:ln w="63500" cap="rnd">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pic>
        <p:nvPicPr>
          <p:cNvPr id="8" name="Picture 7" descr="ab and john.jpeg"/>
          <p:cNvPicPr>
            <a:picLocks noChangeAspect="1"/>
          </p:cNvPicPr>
          <p:nvPr/>
        </p:nvPicPr>
        <p:blipFill>
          <a:blip r:embed="rId4" cstate="print"/>
          <a:stretch>
            <a:fillRect/>
          </a:stretch>
        </p:blipFill>
        <p:spPr>
          <a:xfrm rot="1125644">
            <a:off x="5715000" y="4038600"/>
            <a:ext cx="2912475" cy="213970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Picture 8" descr="DCFC0006.jpg">
            <a:hlinkClick r:id="rId5"/>
          </p:cNvPr>
          <p:cNvPicPr>
            <a:picLocks noChangeAspect="1"/>
          </p:cNvPicPr>
          <p:nvPr/>
        </p:nvPicPr>
        <p:blipFill>
          <a:blip r:embed="rId6" cstate="print"/>
          <a:stretch>
            <a:fillRect/>
          </a:stretch>
        </p:blipFill>
        <p:spPr>
          <a:xfrm>
            <a:off x="2438400" y="1600200"/>
            <a:ext cx="3810000" cy="28575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REFRENCES</a:t>
            </a:r>
            <a:endParaRPr lang="en-US" dirty="0"/>
          </a:p>
        </p:txBody>
      </p:sp>
      <p:sp>
        <p:nvSpPr>
          <p:cNvPr id="3" name="Content Placeholder 2"/>
          <p:cNvSpPr>
            <a:spLocks noGrp="1"/>
          </p:cNvSpPr>
          <p:nvPr>
            <p:ph idx="1"/>
          </p:nvPr>
        </p:nvSpPr>
        <p:spPr/>
        <p:txBody>
          <a:bodyPr>
            <a:normAutofit lnSpcReduction="10000"/>
          </a:bodyPr>
          <a:lstStyle/>
          <a:p>
            <a:r>
              <a:rPr lang="en-US" i="1" dirty="0"/>
              <a:t>National </a:t>
            </a:r>
            <a:r>
              <a:rPr lang="en-US" i="1" dirty="0"/>
              <a:t>SafeHaven</a:t>
            </a:r>
            <a:r>
              <a:rPr lang="en-US" i="1" dirty="0"/>
              <a:t> Alliance </a:t>
            </a:r>
            <a:r>
              <a:rPr lang="en-US" dirty="0"/>
              <a:t>. (</a:t>
            </a:r>
            <a:r>
              <a:rPr lang="en-US" dirty="0"/>
              <a:t>n.d</a:t>
            </a:r>
            <a:r>
              <a:rPr lang="en-US" dirty="0"/>
              <a:t>.). Retrieved </a:t>
            </a:r>
            <a:r>
              <a:rPr lang="en-US" dirty="0"/>
              <a:t>Febuary</a:t>
            </a:r>
            <a:r>
              <a:rPr lang="en-US" dirty="0"/>
              <a:t> 21, 2012, from http://nationalsafehavenalliance.org/</a:t>
            </a:r>
          </a:p>
          <a:p>
            <a:r>
              <a:rPr lang="en-US" dirty="0"/>
              <a:t>Woods, S. (2012, </a:t>
            </a:r>
            <a:r>
              <a:rPr lang="en-US" dirty="0" smtClean="0"/>
              <a:t>February </a:t>
            </a:r>
            <a:r>
              <a:rPr lang="en-US" dirty="0"/>
              <a:t>21). CPS Supervisor State of TN. (J. </a:t>
            </a:r>
            <a:r>
              <a:rPr lang="en-US" dirty="0"/>
              <a:t>Forgety</a:t>
            </a:r>
            <a:r>
              <a:rPr lang="en-US" dirty="0"/>
              <a:t>, Interviewer)</a:t>
            </a:r>
          </a:p>
          <a:p>
            <a:r>
              <a:rPr lang="en-US" i="1" dirty="0"/>
              <a:t>www.childwelfare.gov</a:t>
            </a:r>
            <a:r>
              <a:rPr lang="en-US" dirty="0"/>
              <a:t>. (2012). Retrieved </a:t>
            </a:r>
            <a:r>
              <a:rPr lang="en-US" dirty="0" smtClean="0"/>
              <a:t>February </a:t>
            </a:r>
            <a:r>
              <a:rPr lang="en-US" dirty="0"/>
              <a:t>21, 2012, from US Department of Health and Human Services: www.childwelfare.gov</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0000"/>
            <a:lum/>
          </a:blip>
          <a:srcRect/>
          <a:stretch>
            <a:fillRect t="-2000" b="-2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May Not Know…</a:t>
            </a:r>
            <a:endParaRPr lang="en-US" dirty="0"/>
          </a:p>
        </p:txBody>
      </p:sp>
      <p:sp>
        <p:nvSpPr>
          <p:cNvPr id="3" name="Content Placeholder 2"/>
          <p:cNvSpPr>
            <a:spLocks noGrp="1"/>
          </p:cNvSpPr>
          <p:nvPr>
            <p:ph idx="1"/>
          </p:nvPr>
        </p:nvSpPr>
        <p:spPr>
          <a:xfrm>
            <a:off x="914400" y="1219200"/>
            <a:ext cx="8229600" cy="4525963"/>
          </a:xfrm>
        </p:spPr>
        <p:txBody>
          <a:bodyPr>
            <a:normAutofit lnSpcReduction="10000"/>
          </a:bodyPr>
          <a:lstStyle/>
          <a:p>
            <a:pPr>
              <a:buNone/>
            </a:pPr>
            <a:endParaRPr lang="en-US" dirty="0"/>
          </a:p>
          <a:p>
            <a:pPr algn="ctr">
              <a:buNone/>
            </a:pPr>
            <a:endParaRPr lang="en-US" dirty="0" smtClean="0"/>
          </a:p>
          <a:p>
            <a:pPr algn="ctr">
              <a:buNone/>
            </a:pPr>
            <a:endParaRPr lang="en-US" dirty="0"/>
          </a:p>
          <a:p>
            <a:pPr algn="ctr">
              <a:buNone/>
            </a:pPr>
            <a:endParaRPr lang="en-US" dirty="0" smtClean="0"/>
          </a:p>
          <a:p>
            <a:pPr>
              <a:buNone/>
            </a:pPr>
            <a:endParaRPr lang="en-US" dirty="0" smtClean="0"/>
          </a:p>
          <a:p>
            <a:pPr>
              <a:buNone/>
            </a:pPr>
            <a:endParaRPr lang="en-US" dirty="0" smtClean="0">
              <a:hlinkClick r:id="rId3"/>
            </a:endParaRPr>
          </a:p>
          <a:p>
            <a:pPr>
              <a:buNone/>
            </a:pPr>
            <a:endParaRPr lang="en-US" dirty="0">
              <a:hlinkClick r:id="rId3"/>
            </a:endParaRPr>
          </a:p>
          <a:p>
            <a:pPr>
              <a:buNone/>
            </a:pPr>
            <a:r>
              <a:rPr lang="en-US" dirty="0" smtClean="0">
                <a:hlinkClick r:id="rId3"/>
              </a:rPr>
              <a:t>About Adoption in the United States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0000"/>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solidFill>
                  <a:schemeClr val="accent2">
                    <a:lumMod val="50000"/>
                  </a:schemeClr>
                </a:solidFill>
                <a:latin typeface="Aparajita" pitchFamily="34" charset="0"/>
                <a:cs typeface="Aparajita" pitchFamily="34" charset="0"/>
              </a:rPr>
              <a:t>Adoption Through The Department of Children’s Services</a:t>
            </a:r>
            <a:br>
              <a:rPr lang="en-US" dirty="0" smtClean="0">
                <a:solidFill>
                  <a:schemeClr val="accent2">
                    <a:lumMod val="50000"/>
                  </a:schemeClr>
                </a:solidFill>
                <a:latin typeface="Aparajita" pitchFamily="34" charset="0"/>
                <a:cs typeface="Aparajita" pitchFamily="34" charset="0"/>
              </a:rPr>
            </a:br>
            <a:r>
              <a:rPr lang="en-US" dirty="0" smtClean="0">
                <a:solidFill>
                  <a:schemeClr val="accent2">
                    <a:lumMod val="50000"/>
                  </a:schemeClr>
                </a:solidFill>
                <a:latin typeface="Aparajita" pitchFamily="34" charset="0"/>
                <a:cs typeface="Aparajita" pitchFamily="34" charset="0"/>
              </a:rPr>
              <a:t>(Adoption through Tennessee State Government)</a:t>
            </a:r>
            <a:endParaRPr lang="en-US" dirty="0">
              <a:solidFill>
                <a:schemeClr val="accent2">
                  <a:lumMod val="50000"/>
                </a:schemeClr>
              </a:solidFill>
              <a:latin typeface="Aparajita" pitchFamily="34" charset="0"/>
              <a:cs typeface="Aparajita" pitchFamily="34" charset="0"/>
            </a:endParaRPr>
          </a:p>
        </p:txBody>
      </p:sp>
      <p:sp>
        <p:nvSpPr>
          <p:cNvPr id="3" name="Content Placeholder 2"/>
          <p:cNvSpPr>
            <a:spLocks noGrp="1"/>
          </p:cNvSpPr>
          <p:nvPr>
            <p:ph idx="1"/>
          </p:nvPr>
        </p:nvSpPr>
        <p:spPr>
          <a:xfrm>
            <a:off x="457200" y="1600200"/>
            <a:ext cx="8305800" cy="4953000"/>
          </a:xfrm>
        </p:spPr>
        <p:txBody>
          <a:bodyPr>
            <a:normAutofit lnSpcReduction="10000"/>
          </a:bodyPr>
          <a:lstStyle/>
          <a:p>
            <a:endParaRPr lang="en-US" dirty="0" smtClean="0"/>
          </a:p>
          <a:p>
            <a:r>
              <a:rPr lang="en-US" dirty="0" smtClean="0"/>
              <a:t> </a:t>
            </a:r>
            <a:r>
              <a:rPr lang="en-US" dirty="0" smtClean="0">
                <a:latin typeface="Copperplate Gothic Light" pitchFamily="34" charset="0"/>
              </a:rPr>
              <a:t>Each State has slightly different adoption laws, but overall they are very similar within the United States. </a:t>
            </a:r>
          </a:p>
          <a:p>
            <a:r>
              <a:rPr lang="en-US" dirty="0" smtClean="0">
                <a:latin typeface="Copperplate Gothic Light" pitchFamily="34" charset="0"/>
              </a:rPr>
              <a:t> Adoption can not occur unless the child is in state custody and the parents rights have been terminated for at least six months.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91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bg1"/>
                </a:solidFill>
                <a:latin typeface="Aparajita" pitchFamily="34" charset="0"/>
                <a:cs typeface="Aparajita" pitchFamily="34" charset="0"/>
              </a:rPr>
              <a:t>What if a Newborn is Dropped of at a </a:t>
            </a:r>
            <a:r>
              <a:rPr lang="en-US" dirty="0" smtClean="0">
                <a:solidFill>
                  <a:schemeClr val="bg1"/>
                </a:solidFill>
                <a:latin typeface="Aparajita" pitchFamily="34" charset="0"/>
                <a:cs typeface="Aparajita" pitchFamily="34" charset="0"/>
              </a:rPr>
              <a:t>Safehaven</a:t>
            </a:r>
            <a:r>
              <a:rPr lang="en-US" dirty="0" smtClean="0">
                <a:solidFill>
                  <a:schemeClr val="bg1"/>
                </a:solidFill>
              </a:rPr>
              <a:t>?</a:t>
            </a:r>
            <a:endParaRPr lang="en-US" dirty="0">
              <a:solidFill>
                <a:schemeClr val="bg1"/>
              </a:solidFill>
            </a:endParaRPr>
          </a:p>
        </p:txBody>
      </p:sp>
      <p:sp>
        <p:nvSpPr>
          <p:cNvPr id="3" name="Content Placeholder 2"/>
          <p:cNvSpPr>
            <a:spLocks noGrp="1"/>
          </p:cNvSpPr>
          <p:nvPr>
            <p:ph idx="1"/>
          </p:nvPr>
        </p:nvSpPr>
        <p:spPr>
          <a:xfrm>
            <a:off x="457200" y="1447800"/>
            <a:ext cx="8382000" cy="5562600"/>
          </a:xfrm>
        </p:spPr>
        <p:txBody>
          <a:bodyPr>
            <a:normAutofit fontScale="55000" lnSpcReduction="20000"/>
          </a:bodyPr>
          <a:lstStyle/>
          <a:p>
            <a:r>
              <a:rPr lang="en-US" dirty="0" smtClean="0">
                <a:solidFill>
                  <a:schemeClr val="bg1"/>
                </a:solidFill>
                <a:latin typeface="Copperplate Gothic Light" pitchFamily="34" charset="0"/>
              </a:rPr>
              <a:t>If a baby has been left at a safe drop location, such as a hospital or fire department, or police station all rights of the parents are terminated.  The hospital employee or civil servant taking the drop off, can not request information from the person leaving the infant.    </a:t>
            </a:r>
          </a:p>
          <a:p>
            <a:r>
              <a:rPr lang="en-US" dirty="0" smtClean="0">
                <a:solidFill>
                  <a:schemeClr val="bg1"/>
                </a:solidFill>
                <a:latin typeface="Copperplate Gothic Light" pitchFamily="34" charset="0"/>
              </a:rPr>
              <a:t>If the name or any other personal information is reported, the state must then file a motion to remove the child from the home, get permission from both parents, terminate both parents rights, then place the child in foster care prior to adoption.  This lessens the chance of this baby being adopted and lengthens its time in foster care. </a:t>
            </a:r>
          </a:p>
          <a:p>
            <a:r>
              <a:rPr lang="en-US" dirty="0" smtClean="0">
                <a:solidFill>
                  <a:schemeClr val="bg1"/>
                </a:solidFill>
                <a:latin typeface="Copperplate Gothic Light" pitchFamily="34" charset="0"/>
              </a:rPr>
              <a:t>Once the newborn is dropped off at the location it is taken to the hospital to receive care and CPS is notified. custody automatically resides with the state and the child can quickly go to a foster parent which can quickly adopt the child.  It is not difficult to find a home looking to adopt a newborn baby in the united states. </a:t>
            </a:r>
          </a:p>
          <a:p>
            <a:r>
              <a:rPr lang="en-US" dirty="0" smtClean="0">
                <a:solidFill>
                  <a:schemeClr val="bg1"/>
                </a:solidFill>
                <a:latin typeface="Copperplate Gothic Light" pitchFamily="34" charset="0"/>
              </a:rPr>
              <a:t>Training on this program, including the crucial laws surrounding it is available for personal of all drop off locations, but unfortunately is not always effective.</a:t>
            </a:r>
          </a:p>
          <a:p>
            <a:pPr algn="ctr">
              <a:buNone/>
            </a:pPr>
            <a:r>
              <a:rPr lang="en-US" dirty="0" smtClean="0">
                <a:latin typeface="Copperplate Gothic Light" pitchFamily="34" charset="0"/>
                <a:hlinkClick r:id="rId3"/>
              </a:rPr>
              <a:t>Safehaven</a:t>
            </a:r>
            <a:r>
              <a:rPr lang="en-US" dirty="0" smtClean="0">
                <a:latin typeface="Copperplate Gothic Light" pitchFamily="34" charset="0"/>
                <a:hlinkClick r:id="rId3"/>
              </a:rPr>
              <a:t> Alliance</a:t>
            </a:r>
            <a:endParaRPr lang="en-US" dirty="0">
              <a:latin typeface="Copperplate Gothic Light"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95000"/>
            <a:lum/>
          </a:blip>
          <a:srcRect/>
          <a:stretch>
            <a:fillRect t="-22000" b="-22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6096000"/>
          </a:xfrm>
        </p:spPr>
        <p:txBody>
          <a:bodyPr>
            <a:normAutofit/>
          </a:bodyPr>
          <a:lstStyle/>
          <a:p>
            <a:r>
              <a:rPr lang="en-US" sz="2400" dirty="0" smtClean="0">
                <a:solidFill>
                  <a:schemeClr val="bg1"/>
                </a:solidFill>
                <a:latin typeface="Copperplate Gothic Light" pitchFamily="34" charset="0"/>
              </a:rPr>
              <a:t>CAPTA(Child Abuse Prevention and Treatment Act) was set forth in 1974 to bring national attention to the need for protection of vulnerable children in the United States.</a:t>
            </a:r>
          </a:p>
          <a:p>
            <a:pPr lvl="1"/>
            <a:r>
              <a:rPr lang="en-US" sz="2400" dirty="0" smtClean="0">
                <a:solidFill>
                  <a:schemeClr val="bg1"/>
                </a:solidFill>
                <a:latin typeface="Copperplate Gothic Light" pitchFamily="34" charset="0"/>
              </a:rPr>
              <a:t>It provides Federal funding to States in support of prevention, assessment, investigation, prosecution, and treatment activities as well as grants to public agencies and nonprofit organizations for demonstration programs and projects. </a:t>
            </a:r>
          </a:p>
          <a:p>
            <a:pPr lvl="1"/>
            <a:r>
              <a:rPr lang="en-US" sz="2400" dirty="0" smtClean="0">
                <a:solidFill>
                  <a:schemeClr val="bg1"/>
                </a:solidFill>
                <a:latin typeface="Copperplate Gothic Light" pitchFamily="34" charset="0"/>
              </a:rPr>
              <a:t>CAPTA also sets forth a minimum definition of child abuse and neglect.</a:t>
            </a:r>
            <a:endParaRPr lang="en-US" sz="2400" dirty="0">
              <a:solidFill>
                <a:schemeClr val="bg1"/>
              </a:solidFill>
              <a:latin typeface="Copperplate Gothic Light"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0000"/>
            <a:lum/>
          </a:blip>
          <a:srcRect/>
          <a:stretch>
            <a:fillRect l="-100000" r="-100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R JULIAN" pitchFamily="2" charset="0"/>
              </a:rPr>
              <a:t>Statistics</a:t>
            </a:r>
            <a:endParaRPr lang="en-US" dirty="0">
              <a:latin typeface="AR JULIAN" pitchFamily="2" charset="0"/>
            </a:endParaRPr>
          </a:p>
        </p:txBody>
      </p:sp>
      <p:sp>
        <p:nvSpPr>
          <p:cNvPr id="3" name="Content Placeholder 2"/>
          <p:cNvSpPr>
            <a:spLocks noGrp="1"/>
          </p:cNvSpPr>
          <p:nvPr>
            <p:ph idx="1"/>
          </p:nvPr>
        </p:nvSpPr>
        <p:spPr/>
        <p:txBody>
          <a:bodyPr>
            <a:normAutofit fontScale="77500" lnSpcReduction="20000"/>
          </a:bodyPr>
          <a:lstStyle/>
          <a:p>
            <a:r>
              <a:rPr lang="en-US" dirty="0" smtClean="0"/>
              <a:t>Few sources of statistical information exist for private adoptions. Private adoptions are still regulated by the state, but are carried out through a private company rather that the state government. The cost for a private adoption ranges from $5,000-$40,000 within the United States. </a:t>
            </a:r>
          </a:p>
          <a:p>
            <a:r>
              <a:rPr lang="en-US" dirty="0" smtClean="0"/>
              <a:t>Public adoption through foster care ranges from $0-$3,000.</a:t>
            </a:r>
          </a:p>
          <a:p>
            <a:r>
              <a:rPr lang="en-US" dirty="0" smtClean="0"/>
              <a:t>In August of 2010, there were 114,562 domestic children in foster care waiting to be adopted in the United States. </a:t>
            </a:r>
          </a:p>
          <a:p>
            <a:r>
              <a:rPr lang="en-US" dirty="0" smtClean="0"/>
              <a:t>Immigrant adoption has more than doubled in the last 20 years.</a:t>
            </a:r>
          </a:p>
          <a:p>
            <a:r>
              <a:rPr lang="en-US" dirty="0" smtClean="0"/>
              <a:t>Korea  is the largest single-country source of immigrant adoption.  Korean children make up around 22 percent of all immigrant adoptions.</a:t>
            </a:r>
          </a:p>
          <a:p>
            <a:endParaRPr lang="en-US" dirty="0" smtClean="0"/>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4000"/>
            <a:lum/>
          </a:blip>
          <a:srcRect/>
          <a:stretch>
            <a:fillRect l="-21000" r="-2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28600"/>
            <a:ext cx="8229600" cy="6400800"/>
          </a:xfrm>
        </p:spPr>
        <p:txBody>
          <a:bodyPr>
            <a:normAutofit fontScale="85000" lnSpcReduction="20000"/>
          </a:bodyPr>
          <a:lstStyle/>
          <a:p>
            <a:r>
              <a:rPr lang="en-US" dirty="0" smtClean="0"/>
              <a:t>Once Child Protective Services receives a referral and the referral meets the criteria for investigation there are </a:t>
            </a:r>
            <a:r>
              <a:rPr lang="en-US" dirty="0"/>
              <a:t>t</a:t>
            </a:r>
            <a:r>
              <a:rPr lang="en-US" dirty="0" smtClean="0"/>
              <a:t>wo tracks that can be taken</a:t>
            </a:r>
            <a:r>
              <a:rPr lang="en-US" dirty="0"/>
              <a:t>.</a:t>
            </a:r>
            <a:r>
              <a:rPr lang="en-US" dirty="0" smtClean="0"/>
              <a:t> </a:t>
            </a:r>
            <a:r>
              <a:rPr lang="en-US" dirty="0" smtClean="0"/>
              <a:t>The case will be assigned to a case worker and follow</a:t>
            </a:r>
            <a:r>
              <a:rPr lang="en-US" dirty="0" smtClean="0"/>
              <a:t> an </a:t>
            </a:r>
            <a:r>
              <a:rPr lang="en-US" b="1" dirty="0" smtClean="0"/>
              <a:t>investigative track</a:t>
            </a:r>
            <a:r>
              <a:rPr lang="en-US" dirty="0" smtClean="0"/>
              <a:t>(meth labs, sexual abuse, drug exposed newborns, physical abuse) or an </a:t>
            </a:r>
            <a:r>
              <a:rPr lang="en-US" b="1" dirty="0" smtClean="0"/>
              <a:t>assessment track</a:t>
            </a:r>
            <a:r>
              <a:rPr lang="en-US" dirty="0" smtClean="0"/>
              <a:t>(neglect).</a:t>
            </a:r>
          </a:p>
          <a:p>
            <a:r>
              <a:rPr lang="en-US" dirty="0" smtClean="0"/>
              <a:t>There are approximately 10-11 new cases each month per case worker per county(number of case workers vary per county based on the number of average referrals).</a:t>
            </a:r>
          </a:p>
          <a:p>
            <a:r>
              <a:rPr lang="en-US" dirty="0" smtClean="0"/>
              <a:t>All information on individuals is confidential and by law CPS can only state whether or not a case has been assigned.</a:t>
            </a:r>
          </a:p>
          <a:p>
            <a:r>
              <a:rPr lang="en-US" dirty="0" smtClean="0"/>
              <a:t>Emotional and mental abuse is extremely hard to prove.  A mental health professional would have to put it in writing or be willing to testify that the caretaker caused the emotional or mental harm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5000"/>
            <a:lum/>
          </a:blip>
          <a:srcRect/>
          <a:stretch>
            <a:fillRect l="-9000" r="-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if you Suspect </a:t>
            </a:r>
            <a:r>
              <a:rPr lang="en-US" dirty="0"/>
              <a:t>A</a:t>
            </a:r>
            <a:r>
              <a:rPr lang="en-US" dirty="0" smtClean="0"/>
              <a:t>buse or Neglect?</a:t>
            </a:r>
            <a:endParaRPr lang="en-US" dirty="0"/>
          </a:p>
        </p:txBody>
      </p:sp>
      <p:sp>
        <p:nvSpPr>
          <p:cNvPr id="3" name="Content Placeholder 2"/>
          <p:cNvSpPr>
            <a:spLocks noGrp="1"/>
          </p:cNvSpPr>
          <p:nvPr>
            <p:ph idx="1"/>
          </p:nvPr>
        </p:nvSpPr>
        <p:spPr>
          <a:xfrm>
            <a:off x="457200" y="1600200"/>
            <a:ext cx="8229600" cy="5257800"/>
          </a:xfrm>
        </p:spPr>
        <p:txBody>
          <a:bodyPr>
            <a:normAutofit fontScale="77500" lnSpcReduction="20000"/>
          </a:bodyPr>
          <a:lstStyle/>
          <a:p>
            <a:r>
              <a:rPr lang="en-US" b="1" dirty="0" smtClean="0"/>
              <a:t>If you suspect that a child is being abused or neglected, you are responsible for reporting it to Child Protective Services.  </a:t>
            </a:r>
            <a:r>
              <a:rPr lang="en-US" dirty="0" smtClean="0"/>
              <a:t>You can fill out a CPS referral online or call in a referral.  It may be a good idea to talk to your principal about it before you make the call, but you are not required to do so. If you feel it is urgent and your principal is not available, go ahead with the referral.  If your principal does not agree that a referral is appropriate, but feel that it is-make the referral. CPS can not release the name of the person who made the referral. </a:t>
            </a:r>
          </a:p>
          <a:p>
            <a:r>
              <a:rPr lang="en-US" dirty="0" smtClean="0"/>
              <a:t>Do not wait until the end of the day then call in a referral, and ask the CPS intake personnel if you can have permission to hold the child off the bus or keep him/her from going home. CPS can not give you permission to keep a child at school beyond school hours. This happens often. </a:t>
            </a:r>
          </a:p>
          <a:p>
            <a:pPr>
              <a:buNone/>
            </a:pPr>
            <a:r>
              <a:rPr lang="en-US" dirty="0" smtClean="0"/>
              <a:t>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2000"/>
            <a:lum/>
          </a:blip>
          <a:srcRect/>
          <a:stretch>
            <a:fillRect l="-11000" r="-11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1828800"/>
            <a:ext cx="8458200" cy="5029200"/>
          </a:xfrm>
        </p:spPr>
        <p:txBody>
          <a:bodyPr>
            <a:normAutofit fontScale="85000" lnSpcReduction="20000"/>
          </a:bodyPr>
          <a:lstStyle/>
          <a:p>
            <a:endParaRPr lang="en-US" dirty="0" smtClean="0"/>
          </a:p>
          <a:p>
            <a:r>
              <a:rPr lang="en-US" b="1" dirty="0" smtClean="0"/>
              <a:t>Do not treat a child being abused, in foster care, or that has been adopted any different than any other child</a:t>
            </a:r>
            <a:r>
              <a:rPr lang="en-US" dirty="0" smtClean="0"/>
              <a:t>. Many children under investigation or in state custody complain that they feel singled out by their teacher. </a:t>
            </a:r>
          </a:p>
          <a:p>
            <a:r>
              <a:rPr lang="en-US" b="1" dirty="0" smtClean="0"/>
              <a:t>You may become a member of the team that makes decisions about what is best for the child. </a:t>
            </a:r>
            <a:r>
              <a:rPr lang="en-US" dirty="0" smtClean="0"/>
              <a:t>This is called the Child and Family Team, and you may contact the child’s case worker for information on meeting times and dates. The meeting can be held at your school or you may attend over the phone. The team is made up of the child's family members, doctors, social workers, pastor, teacher, foster parents, anyone who has an interest in the child’s welfare. </a:t>
            </a:r>
            <a:endParaRPr lang="en-US" dirty="0"/>
          </a:p>
        </p:txBody>
      </p:sp>
      <p:sp>
        <p:nvSpPr>
          <p:cNvPr id="5" name="Rectangle 4"/>
          <p:cNvSpPr/>
          <p:nvPr/>
        </p:nvSpPr>
        <p:spPr>
          <a:xfrm>
            <a:off x="1143000" y="0"/>
            <a:ext cx="6857999" cy="1754326"/>
          </a:xfrm>
          <a:prstGeom prst="rect">
            <a:avLst/>
          </a:prstGeom>
        </p:spPr>
        <p:txBody>
          <a:bodyPr wrap="square">
            <a:spAutoFit/>
          </a:bodyPr>
          <a:lstStyle/>
          <a:p>
            <a:pPr lvl="0" algn="ctr"/>
            <a:r>
              <a:rPr lang="en-US" sz="54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What you need to know as an Educator</a:t>
            </a:r>
            <a:endParaRPr lang="en-US" sz="54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913</TotalTime>
  <Words>1278</Words>
  <Application>Microsoft Office PowerPoint</Application>
  <PresentationFormat>On-screen Show (4:3)</PresentationFormat>
  <Paragraphs>76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ADOPTION</vt:lpstr>
      <vt:lpstr>What You May Not Know…</vt:lpstr>
      <vt:lpstr> Adoption Through The Department of Children’s Services (Adoption through Tennessee State Government)</vt:lpstr>
      <vt:lpstr>What if a Newborn is Dropped of at a Safehaven?</vt:lpstr>
      <vt:lpstr>Slide 5</vt:lpstr>
      <vt:lpstr>Statistics</vt:lpstr>
      <vt:lpstr>Slide 7</vt:lpstr>
      <vt:lpstr>What if you Suspect Abuse or Neglect?</vt:lpstr>
      <vt:lpstr>Slide 9</vt:lpstr>
      <vt:lpstr>Slide 10</vt:lpstr>
      <vt:lpstr>The Child</vt:lpstr>
      <vt:lpstr>The Parent</vt:lpstr>
      <vt:lpstr>The Parent and The Child</vt:lpstr>
      <vt:lpstr>Slide 14</vt:lpstr>
      <vt:lpstr>REFRENCES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Jessica Forgety</dc:creator>
  <cp:lastModifiedBy>Jessica Forgety</cp:lastModifiedBy>
  <cp:revision>26</cp:revision>
  <dcterms:created xsi:type="dcterms:W3CDTF">2012-02-21T13:59:44Z</dcterms:created>
  <dcterms:modified xsi:type="dcterms:W3CDTF">2012-02-22T05:13:03Z</dcterms:modified>
</cp:coreProperties>
</file>